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53" d="100"/>
          <a:sy n="53" d="100"/>
        </p:scale>
        <p:origin x="-18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9109D588-E884-4C97-9106-341377BDCA39}" type="datetimeFigureOut">
              <a:rPr lang="pl-PL" smtClean="0"/>
              <a:pPr/>
              <a:t>2020-03-23</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57610842-AF1A-45DC-975D-42B67E8058BC}"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109D588-E884-4C97-9106-341377BDCA39}" type="datetimeFigureOut">
              <a:rPr lang="pl-PL" smtClean="0"/>
              <a:pPr/>
              <a:t>2020-03-23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7610842-AF1A-45DC-975D-42B67E8058BC}"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109D588-E884-4C97-9106-341377BDCA39}" type="datetimeFigureOut">
              <a:rPr lang="pl-PL" smtClean="0"/>
              <a:pPr/>
              <a:t>2020-03-23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7610842-AF1A-45DC-975D-42B67E8058BC}"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109D588-E884-4C97-9106-341377BDCA39}" type="datetimeFigureOut">
              <a:rPr lang="pl-PL" smtClean="0"/>
              <a:pPr/>
              <a:t>2020-03-23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7610842-AF1A-45DC-975D-42B67E8058BC}"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9109D588-E884-4C97-9106-341377BDCA39}" type="datetimeFigureOut">
              <a:rPr lang="pl-PL" smtClean="0"/>
              <a:pPr/>
              <a:t>2020-03-23</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57610842-AF1A-45DC-975D-42B67E8058BC}"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109D588-E884-4C97-9106-341377BDCA39}" type="datetimeFigureOut">
              <a:rPr lang="pl-PL" smtClean="0"/>
              <a:pPr/>
              <a:t>2020-03-23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7610842-AF1A-45DC-975D-42B67E8058BC}"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9109D588-E884-4C97-9106-341377BDCA39}" type="datetimeFigureOut">
              <a:rPr lang="pl-PL" smtClean="0"/>
              <a:pPr/>
              <a:t>2020-03-23</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57610842-AF1A-45DC-975D-42B67E8058BC}"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9109D588-E884-4C97-9106-341377BDCA39}" type="datetimeFigureOut">
              <a:rPr lang="pl-PL" smtClean="0"/>
              <a:pPr/>
              <a:t>2020-03-23</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57610842-AF1A-45DC-975D-42B67E8058BC}"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9109D588-E884-4C97-9106-341377BDCA39}" type="datetimeFigureOut">
              <a:rPr lang="pl-PL" smtClean="0"/>
              <a:pPr/>
              <a:t>2020-03-23</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57610842-AF1A-45DC-975D-42B67E8058BC}"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9109D588-E884-4C97-9106-341377BDCA39}" type="datetimeFigureOut">
              <a:rPr lang="pl-PL" smtClean="0"/>
              <a:pPr/>
              <a:t>2020-03-23</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57610842-AF1A-45DC-975D-42B67E8058BC}"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9109D588-E884-4C97-9106-341377BDCA39}" type="datetimeFigureOut">
              <a:rPr lang="pl-PL" smtClean="0"/>
              <a:pPr/>
              <a:t>2020-03-23</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57610842-AF1A-45DC-975D-42B67E8058BC}"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109D588-E884-4C97-9106-341377BDCA39}" type="datetimeFigureOut">
              <a:rPr lang="pl-PL" smtClean="0"/>
              <a:pPr/>
              <a:t>2020-03-23</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7610842-AF1A-45DC-975D-42B67E8058BC}"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857224" y="1071546"/>
            <a:ext cx="7600976" cy="3739765"/>
          </a:xfrm>
        </p:spPr>
        <p:txBody>
          <a:bodyPr>
            <a:normAutofit/>
          </a:bodyPr>
          <a:lstStyle/>
          <a:p>
            <a:r>
              <a:rPr lang="pl-PL" sz="4000" b="1" dirty="0" smtClean="0"/>
              <a:t>Jak motywować i wspierać dzieci do systematycznego uczenia się poza szkołą.</a:t>
            </a:r>
            <a:endParaRPr lang="pl-PL"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r>
              <a:rPr lang="pl-PL" sz="2600" dirty="0" smtClean="0">
                <a:latin typeface="Times New Roman" pitchFamily="18" charset="0"/>
                <a:cs typeface="Times New Roman" pitchFamily="18" charset="0"/>
              </a:rPr>
              <a:t>Dzieci podobnie jak dorośli nie lubią wykonywać tego,          w czym nie widzą sensu. Zmuszeni do takich działań (np. przepisywanie danych z jednego programu komputerowego do innego) mamy głębokie poczucie marnowania czasu, wzbiera w nas złość i frustracja. Młodzież chętnie podejmują wysiłek, jeśli wie, czemu on służy. Rolą dorosłego jest pokazanie sensu zadania. Przy czym „ucz się angielskiego, bo bez tego nie  dostaniesz żadnej pracy” dla młodego człowieka jest żadnym sensem, bo nie ogarnia on tak dalekiej perspektywy czasowej. „Ucz się angielskiego, żebyś mógł przeczytać instrukcję do tej nowej gry komputerowej, którą przysłała ciotka z Londynu” – to jest cel i sens na miarę nastolatka</a:t>
            </a:r>
            <a:r>
              <a:rPr lang="pl-PL" dirty="0" smtClean="0">
                <a:latin typeface="Times New Roman" pitchFamily="18" charset="0"/>
                <a:cs typeface="Times New Roman" pitchFamily="18" charset="0"/>
              </a:rPr>
              <a:t>.</a:t>
            </a:r>
            <a:endParaRPr lang="pl-PL" dirty="0">
              <a:latin typeface="Times New Roman" pitchFamily="18" charset="0"/>
              <a:cs typeface="Times New Roman" pitchFamily="18" charset="0"/>
            </a:endParaRPr>
          </a:p>
        </p:txBody>
      </p:sp>
      <p:sp>
        <p:nvSpPr>
          <p:cNvPr id="3" name="Tytuł 2"/>
          <p:cNvSpPr>
            <a:spLocks noGrp="1"/>
          </p:cNvSpPr>
          <p:nvPr>
            <p:ph type="title"/>
          </p:nvPr>
        </p:nvSpPr>
        <p:spPr/>
        <p:txBody>
          <a:bodyPr/>
          <a:lstStyle/>
          <a:p>
            <a:pPr algn="ctr"/>
            <a:r>
              <a:rPr lang="pl-PL" dirty="0" smtClean="0">
                <a:latin typeface="Times New Roman" pitchFamily="18" charset="0"/>
                <a:cs typeface="Times New Roman" pitchFamily="18" charset="0"/>
              </a:rPr>
              <a:t>Brak sensu i celu</a:t>
            </a:r>
            <a:endParaRPr lang="pl-PL"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latin typeface="Times New Roman" pitchFamily="18" charset="0"/>
                <a:cs typeface="Times New Roman" pitchFamily="18" charset="0"/>
              </a:rPr>
              <a:t> Np. stosowanie podwójnych standardów – dorosły może być zmęczony, mieć zły dzień, czy po prostu czasem sobie odpuścić, podczas gdy od dziecka wymaga zawsze dobrej formy i niezawodności. Nie fair jest też niedotrzymywanie słowa.</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Postępowanie nie fair wobec dziecka</a:t>
            </a:r>
            <a:endParaRPr lang="pl-PL"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latin typeface="Times New Roman" pitchFamily="18" charset="0"/>
                <a:cs typeface="Times New Roman" pitchFamily="18" charset="0"/>
              </a:rPr>
              <a:t>Ma wiele twarzy, a każda z nich działa demotywująco. Pośpiech, przymuszanie, groźby, szantaż, rywalizacja… Kary i nagrody są także rodzajem presji.</a:t>
            </a:r>
            <a:endParaRPr lang="pl-PL" dirty="0">
              <a:latin typeface="Times New Roman" pitchFamily="18" charset="0"/>
              <a:cs typeface="Times New Roman" pitchFamily="18" charset="0"/>
            </a:endParaRPr>
          </a:p>
        </p:txBody>
      </p:sp>
      <p:sp>
        <p:nvSpPr>
          <p:cNvPr id="3" name="Tytuł 2"/>
          <p:cNvSpPr>
            <a:spLocks noGrp="1"/>
          </p:cNvSpPr>
          <p:nvPr>
            <p:ph type="title"/>
          </p:nvPr>
        </p:nvSpPr>
        <p:spPr/>
        <p:txBody>
          <a:bodyPr/>
          <a:lstStyle/>
          <a:p>
            <a:pPr algn="ctr"/>
            <a:r>
              <a:rPr lang="pl-PL" dirty="0" smtClean="0"/>
              <a:t>Presja</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dirty="0" smtClean="0">
                <a:latin typeface="Times New Roman" pitchFamily="18" charset="0"/>
                <a:cs typeface="Times New Roman" pitchFamily="18" charset="0"/>
              </a:rPr>
              <a:t> Np. porównywanie z innymi, wyśmiewanie, lekceważenie problemów czy zainteresowań dziecka, czy negatywna ocena dziecka, jako człowieka. „Jesteś leniwy”, „Jasiek robi to lepiej” i inne tego typu komunikaty odbierają chęć do wysiłku i wiarę, że mogę sprostać wyzwaniu. Równie destrukcyjnie działa stawianie świata dorosłych ponad światem dziecka, pokazywanie, że sprawy dorosłych są ważne, a sprawy dziecka nie, lekceważenie tego, co dla dziecka ważne.</a:t>
            </a:r>
            <a:endParaRPr lang="pl-PL" dirty="0">
              <a:latin typeface="Times New Roman" pitchFamily="18" charset="0"/>
              <a:cs typeface="Times New Roman" pitchFamily="18" charset="0"/>
            </a:endParaRPr>
          </a:p>
        </p:txBody>
      </p:sp>
      <p:sp>
        <p:nvSpPr>
          <p:cNvPr id="3" name="Tytuł 2"/>
          <p:cNvSpPr>
            <a:spLocks noGrp="1"/>
          </p:cNvSpPr>
          <p:nvPr>
            <p:ph type="title"/>
          </p:nvPr>
        </p:nvSpPr>
        <p:spPr/>
        <p:txBody>
          <a:bodyPr>
            <a:normAutofit fontScale="90000"/>
          </a:bodyPr>
          <a:lstStyle/>
          <a:p>
            <a:r>
              <a:rPr lang="pl-PL" dirty="0" smtClean="0">
                <a:latin typeface="Times New Roman" pitchFamily="18" charset="0"/>
                <a:cs typeface="Times New Roman" pitchFamily="18" charset="0"/>
              </a:rPr>
              <a:t>Niszczenie poczucia własnej wartości</a:t>
            </a:r>
            <a:endParaRPr lang="pl-PL"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latin typeface="Times New Roman" pitchFamily="18" charset="0"/>
                <a:cs typeface="Times New Roman" pitchFamily="18" charset="0"/>
              </a:rPr>
              <a:t>To zawoalowani niszczyciele poczucia własnej wartości. Takie postępowanie z jednej strony „rozleniwia”, zdejmuje z dziecka wszelką odpowiedzialność, ale też jest niewerbalnym komunikatem „nie dasz sobie rady, jesteś kiepski, to cię przerasta”. Lęk przed porażką i niewiara we własne siły to najsilniejsze kotwice trzymające nas w miejscu i nie pozwalające ruszyć naprzód.</a:t>
            </a:r>
            <a:endParaRPr lang="pl-PL" dirty="0">
              <a:latin typeface="Times New Roman" pitchFamily="18" charset="0"/>
              <a:cs typeface="Times New Roman" pitchFamily="18" charset="0"/>
            </a:endParaRPr>
          </a:p>
        </p:txBody>
      </p:sp>
      <p:sp>
        <p:nvSpPr>
          <p:cNvPr id="3" name="Tytuł 2"/>
          <p:cNvSpPr>
            <a:spLocks noGrp="1"/>
          </p:cNvSpPr>
          <p:nvPr>
            <p:ph type="title"/>
          </p:nvPr>
        </p:nvSpPr>
        <p:spPr/>
        <p:txBody>
          <a:bodyPr/>
          <a:lstStyle/>
          <a:p>
            <a:pPr algn="ctr"/>
            <a:r>
              <a:rPr lang="pl-PL" dirty="0" smtClean="0">
                <a:latin typeface="Times New Roman" pitchFamily="18" charset="0"/>
                <a:cs typeface="Times New Roman" pitchFamily="18" charset="0"/>
              </a:rPr>
              <a:t>Wyręczanie i pobłażanie</a:t>
            </a:r>
            <a:endParaRPr lang="pl-PL"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latin typeface="Times New Roman" pitchFamily="18" charset="0"/>
                <a:cs typeface="Times New Roman" pitchFamily="18" charset="0"/>
              </a:rPr>
              <a:t>Dzieci, tak jak dorośli, mają swoje słabości                    i ograniczenia. Ich niechęć do jakiegoś działania często brana jest za lenistwo, czy lekceważenie, tymczasem może być wynikiem np. złego samopoczucia, choroby, stresu…</a:t>
            </a:r>
          </a:p>
          <a:p>
            <a:endParaRPr lang="pl-PL" dirty="0"/>
          </a:p>
        </p:txBody>
      </p:sp>
      <p:sp>
        <p:nvSpPr>
          <p:cNvPr id="3" name="Tytuł 2"/>
          <p:cNvSpPr>
            <a:spLocks noGrp="1"/>
          </p:cNvSpPr>
          <p:nvPr>
            <p:ph type="title"/>
          </p:nvPr>
        </p:nvSpPr>
        <p:spPr/>
        <p:txBody>
          <a:bodyPr/>
          <a:lstStyle/>
          <a:p>
            <a:pPr algn="ctr"/>
            <a:r>
              <a:rPr lang="pl-PL" dirty="0" smtClean="0">
                <a:latin typeface="Times New Roman" pitchFamily="18" charset="0"/>
                <a:cs typeface="Times New Roman" pitchFamily="18" charset="0"/>
              </a:rPr>
              <a:t>Brak zrozumienia i empatii</a:t>
            </a:r>
            <a:endParaRPr lang="pl-PL"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500034" y="428604"/>
            <a:ext cx="8229600" cy="4214842"/>
          </a:xfrm>
        </p:spPr>
        <p:txBody>
          <a:bodyPr>
            <a:noAutofit/>
          </a:bodyPr>
          <a:lstStyle/>
          <a:p>
            <a:pPr algn="ctr"/>
            <a:r>
              <a:rPr lang="pl-PL" sz="8000" dirty="0" smtClean="0">
                <a:latin typeface="Times New Roman" pitchFamily="18" charset="0"/>
                <a:cs typeface="Times New Roman" pitchFamily="18" charset="0"/>
              </a:rPr>
              <a:t>Wniosek końcowy:</a:t>
            </a:r>
            <a:br>
              <a:rPr lang="pl-PL" sz="8000" dirty="0" smtClean="0">
                <a:latin typeface="Times New Roman" pitchFamily="18" charset="0"/>
                <a:cs typeface="Times New Roman" pitchFamily="18" charset="0"/>
              </a:rPr>
            </a:br>
            <a:endParaRPr lang="pl-PL" sz="8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latin typeface="Times New Roman" pitchFamily="18" charset="0"/>
                <a:cs typeface="Times New Roman" pitchFamily="18" charset="0"/>
              </a:rPr>
              <a:t>Jak w codziennym życiu uniknąć wszystkich tych błędów? </a:t>
            </a:r>
          </a:p>
          <a:p>
            <a:r>
              <a:rPr lang="pl-PL" dirty="0" smtClean="0">
                <a:latin typeface="Times New Roman" pitchFamily="18" charset="0"/>
                <a:cs typeface="Times New Roman" pitchFamily="18" charset="0"/>
              </a:rPr>
              <a:t>Warto je znać i być świadomym ich istnienia, jednak nie sposób każdego naszego działania wobec dziecka sprawdzać z powyższą listą. Czy można prościej? Można. Podstawą jest empatia. Unikajmy takiego postępowania wobec dzieci, jakiego sami nie chcielibyśmy doświadczyć. „Nie rób dziecku, co tobie niemiłe”. A jeśli już się rozpędzisz i popełnisz błąd – po prostu przeproś i porozmawiaj. Swoje poczucie winy zastąp odpowiedzialnością.</a:t>
            </a:r>
          </a:p>
          <a:p>
            <a:endParaRPr lang="pl-PL" dirty="0" smtClean="0">
              <a:latin typeface="Times New Roman" pitchFamily="18" charset="0"/>
              <a:cs typeface="Times New Roman" pitchFamily="18" charset="0"/>
            </a:endParaRP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357158" y="1643050"/>
            <a:ext cx="8329642" cy="1571636"/>
          </a:xfrm>
        </p:spPr>
        <p:txBody>
          <a:bodyPr>
            <a:normAutofit/>
          </a:bodyPr>
          <a:lstStyle/>
          <a:p>
            <a:pPr algn="ctr"/>
            <a:r>
              <a:rPr lang="pl-PL" dirty="0" smtClean="0">
                <a:latin typeface="Times New Roman" pitchFamily="18" charset="0"/>
                <a:cs typeface="Times New Roman" pitchFamily="18" charset="0"/>
              </a:rPr>
              <a:t>Dziękuję za uwagę</a:t>
            </a:r>
            <a:br>
              <a:rPr lang="pl-PL" dirty="0" smtClean="0">
                <a:latin typeface="Times New Roman" pitchFamily="18" charset="0"/>
                <a:cs typeface="Times New Roman" pitchFamily="18" charset="0"/>
              </a:rPr>
            </a:br>
            <a:r>
              <a:rPr lang="pl-PL" sz="1600" dirty="0" smtClean="0">
                <a:latin typeface="Times New Roman" pitchFamily="18" charset="0"/>
                <a:cs typeface="Times New Roman" pitchFamily="18" charset="0"/>
              </a:rPr>
              <a:t>Agnieszka Budzyńska- pedagog szkolny</a:t>
            </a:r>
            <a:endParaRPr lang="pl-PL" sz="16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r>
              <a:rPr lang="pl-PL" dirty="0" smtClean="0">
                <a:latin typeface="Times New Roman" pitchFamily="18" charset="0"/>
                <a:cs typeface="Times New Roman" pitchFamily="18" charset="0"/>
              </a:rPr>
              <a:t>Epidemia </a:t>
            </a:r>
            <a:r>
              <a:rPr lang="pl-PL" dirty="0" err="1" smtClean="0">
                <a:latin typeface="Times New Roman" pitchFamily="18" charset="0"/>
                <a:cs typeface="Times New Roman" pitchFamily="18" charset="0"/>
              </a:rPr>
              <a:t>koronawirusa</a:t>
            </a:r>
            <a:r>
              <a:rPr lang="pl-PL" dirty="0" smtClean="0">
                <a:latin typeface="Times New Roman" pitchFamily="18" charset="0"/>
                <a:cs typeface="Times New Roman" pitchFamily="18" charset="0"/>
              </a:rPr>
              <a:t> to bardzo trudny czas dla nauczycieli, uczniów oraz rodziców. Sytuacja zamknięcia szkół spowodowała przeniesienie działalności edukacyjnej do przestrzeni wirtualnej. Zalecenia Ministra Edukacji        o zastąpieniu tradycyjnej formy nauki edukacją internetową jest wyzwaniem, w którym uczniowie muszą zmierzyć się  z samodzielną nauką w domu. Ważne jest więc odpowiednie zachęcenie dziecka do systematycznego uczenia się w domu, odpowiednia motywacja. Rodzice, którzy są najbliżej dziecka odgrywają w  kwestii zachęcania do nauki najważniejszą rolę.</a:t>
            </a:r>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latin typeface="Times New Roman" pitchFamily="18" charset="0"/>
                <a:cs typeface="Times New Roman" pitchFamily="18" charset="0"/>
              </a:rPr>
              <a:t>Wiele można zrobić już na poziomie komunikacji. </a:t>
            </a:r>
          </a:p>
          <a:p>
            <a:r>
              <a:rPr lang="pl-PL" dirty="0" smtClean="0">
                <a:latin typeface="Times New Roman" pitchFamily="18" charset="0"/>
                <a:cs typeface="Times New Roman" pitchFamily="18" charset="0"/>
              </a:rPr>
              <a:t>Nie zmuszajmy dzieci, nie przymuszajmy ich. Kto ma       w domu nastolatka, ten wie, że gdy go do czegoś zmuszamy, efekt jest zupełnie odwrotny. Proponuję, aby z dzieckiem rozmawiać. Uświadomić, że do szkoły wróci i im będzie miało mniej zaległości, tym ten powrót będzie łatwiejszy. Ufajmy naszej młodzieży, wierzmy im, bo oni też nie chcą wrócić do rzeczywistości, która będzie bardzo trudna. Rozłożenie czasu tak, by dzieci się uczyły, ale także odpoczywały to kwestia rozmowy i dobrej motywacji. </a:t>
            </a:r>
          </a:p>
          <a:p>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dirty="0" smtClean="0">
                <a:latin typeface="Times New Roman" pitchFamily="18" charset="0"/>
                <a:cs typeface="Times New Roman" pitchFamily="18" charset="0"/>
              </a:rPr>
              <a:t>Młodzież jest naturalnie ciekawa świata. </a:t>
            </a:r>
          </a:p>
          <a:p>
            <a:r>
              <a:rPr lang="pl-PL" dirty="0" smtClean="0">
                <a:latin typeface="Times New Roman" pitchFamily="18" charset="0"/>
                <a:cs typeface="Times New Roman" pitchFamily="18" charset="0"/>
              </a:rPr>
              <a:t>Ich motywacja do nauki, podejmowania wyzwań, zdobywania wiedzy i umiejętności wypływa między innymi z tej ciekawości. Akceptacja, swoboda, szacunek wspierają i rozwijają motywację. Jednak są działania ze strony dorosłych, które osłabiają motywację. Przyjrzyjmy się więc największym zabójcom motywacji, żebyśmy nie mylili ich ze wsparciem, czy zachętą, nawet jeśli są (pozornie) efektywne.</a:t>
            </a:r>
          </a:p>
          <a:p>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714348" y="214290"/>
            <a:ext cx="8229600" cy="3511552"/>
          </a:xfrm>
        </p:spPr>
        <p:txBody>
          <a:bodyPr>
            <a:normAutofit/>
          </a:bodyPr>
          <a:lstStyle/>
          <a:p>
            <a:r>
              <a:rPr lang="pl-PL" sz="7200" dirty="0" smtClean="0">
                <a:latin typeface="Times New Roman" pitchFamily="18" charset="0"/>
                <a:cs typeface="Times New Roman" pitchFamily="18" charset="0"/>
              </a:rPr>
              <a:t>Zabójcy motywacji</a:t>
            </a:r>
            <a:endParaRPr lang="pl-PL" sz="7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dirty="0" smtClean="0">
                <a:latin typeface="Times New Roman" pitchFamily="18" charset="0"/>
                <a:cs typeface="Times New Roman" pitchFamily="18" charset="0"/>
              </a:rPr>
              <a:t>Tak, nagrody to zabójcy motywacji wewnętrznej. „Jeśli zrobisz te zadania z matematyki, dostaniesz 10 zł ekstra kieszonkowego”. Taka strategia prowadzi do tego, że dziecko zaczyna podejmować działania tylko, albo przede wszystkim dla nagrody. To jak praca wyłącznie dla pieniędzy. Nie mylmy jednak nagradzania               z docenianiem. Szacunek i podziw za wysiłek, jaki dziecko wkłada w realizację zadania jest jak najbardziej wskazany.</a:t>
            </a:r>
            <a:endParaRPr lang="pl-PL" dirty="0">
              <a:latin typeface="Times New Roman" pitchFamily="18" charset="0"/>
              <a:cs typeface="Times New Roman" pitchFamily="18" charset="0"/>
            </a:endParaRPr>
          </a:p>
        </p:txBody>
      </p:sp>
      <p:sp>
        <p:nvSpPr>
          <p:cNvPr id="3" name="Tytuł 2"/>
          <p:cNvSpPr>
            <a:spLocks noGrp="1"/>
          </p:cNvSpPr>
          <p:nvPr>
            <p:ph type="title"/>
          </p:nvPr>
        </p:nvSpPr>
        <p:spPr/>
        <p:txBody>
          <a:bodyPr/>
          <a:lstStyle/>
          <a:p>
            <a:pPr algn="ctr"/>
            <a:r>
              <a:rPr lang="pl-PL" dirty="0" smtClean="0">
                <a:latin typeface="Times New Roman" pitchFamily="18" charset="0"/>
                <a:cs typeface="Times New Roman" pitchFamily="18" charset="0"/>
              </a:rPr>
              <a:t>Nagrody</a:t>
            </a:r>
            <a:endParaRPr lang="pl-PL"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dirty="0" smtClean="0">
                <a:latin typeface="Times New Roman" pitchFamily="18" charset="0"/>
                <a:cs typeface="Times New Roman" pitchFamily="18" charset="0"/>
              </a:rPr>
              <a:t>Demotywują tak samo, jak nagrody. Sprawiają, że dziecko zaczyna działać głównie po to, by uniknąć kary, a jego wewnętrzna motywacja zanika. Nie mylmy jednak kary z konsekwencjami. Czasem trudno je odróżnić, jednak to istotna różnica. Konsekwencja to bezpośredni skutek działania (lub jego braku). „Jeśli nie odrobisz lekcji, nie dostaniesz pieniędzy na płytę” – to kara. „Jeśli nie odrobisz lekcji, pójdziesz do szkoły nieprzygotowany” – to konsekwencja.</a:t>
            </a:r>
          </a:p>
          <a:p>
            <a:endParaRPr lang="pl-PL" dirty="0"/>
          </a:p>
        </p:txBody>
      </p:sp>
      <p:sp>
        <p:nvSpPr>
          <p:cNvPr id="3" name="Tytuł 2"/>
          <p:cNvSpPr>
            <a:spLocks noGrp="1"/>
          </p:cNvSpPr>
          <p:nvPr>
            <p:ph type="title"/>
          </p:nvPr>
        </p:nvSpPr>
        <p:spPr/>
        <p:txBody>
          <a:bodyPr/>
          <a:lstStyle/>
          <a:p>
            <a:pPr algn="ctr"/>
            <a:r>
              <a:rPr lang="pl-PL" dirty="0" smtClean="0">
                <a:latin typeface="Times New Roman" pitchFamily="18" charset="0"/>
                <a:cs typeface="Times New Roman" pitchFamily="18" charset="0"/>
              </a:rPr>
              <a:t>Kary</a:t>
            </a:r>
            <a:endParaRPr lang="pl-PL"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00034" y="2071678"/>
            <a:ext cx="8186766" cy="3935613"/>
          </a:xfrm>
        </p:spPr>
        <p:txBody>
          <a:bodyPr/>
          <a:lstStyle/>
          <a:p>
            <a:r>
              <a:rPr lang="pl-PL" dirty="0" smtClean="0">
                <a:latin typeface="Times New Roman" pitchFamily="18" charset="0"/>
                <a:cs typeface="Times New Roman" pitchFamily="18" charset="0"/>
              </a:rPr>
              <a:t>Działają podobnie jak kary-budzą lęk, który zajmuje miejsce motywacji.</a:t>
            </a:r>
            <a:endParaRPr lang="pl-PL" dirty="0">
              <a:latin typeface="Times New Roman" pitchFamily="18" charset="0"/>
              <a:cs typeface="Times New Roman" pitchFamily="18" charset="0"/>
            </a:endParaRPr>
          </a:p>
        </p:txBody>
      </p:sp>
      <p:sp>
        <p:nvSpPr>
          <p:cNvPr id="3" name="Tytuł 2"/>
          <p:cNvSpPr>
            <a:spLocks noGrp="1"/>
          </p:cNvSpPr>
          <p:nvPr>
            <p:ph type="title"/>
          </p:nvPr>
        </p:nvSpPr>
        <p:spPr/>
        <p:txBody>
          <a:bodyPr/>
          <a:lstStyle/>
          <a:p>
            <a:pPr algn="ctr"/>
            <a:r>
              <a:rPr lang="pl-PL" dirty="0" smtClean="0"/>
              <a:t>Groźby i szantaż</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latin typeface="Times New Roman" pitchFamily="18" charset="0"/>
                <a:cs typeface="Times New Roman" pitchFamily="18" charset="0"/>
              </a:rPr>
              <a:t>Często mylimy z poczuciem odpowiedzialności. Poczucie winy demotywuje, bo nic się z nim nie da zrobić, jest emocjonalną karą. Odpowiedzialność jest narzędziem do działania, świadomością konsekwencji.</a:t>
            </a:r>
            <a:endParaRPr lang="pl-PL" dirty="0">
              <a:latin typeface="Times New Roman" pitchFamily="18" charset="0"/>
              <a:cs typeface="Times New Roman" pitchFamily="18" charset="0"/>
            </a:endParaRPr>
          </a:p>
        </p:txBody>
      </p:sp>
      <p:sp>
        <p:nvSpPr>
          <p:cNvPr id="3" name="Tytuł 2"/>
          <p:cNvSpPr>
            <a:spLocks noGrp="1"/>
          </p:cNvSpPr>
          <p:nvPr>
            <p:ph type="title"/>
          </p:nvPr>
        </p:nvSpPr>
        <p:spPr/>
        <p:txBody>
          <a:bodyPr/>
          <a:lstStyle/>
          <a:p>
            <a:pPr algn="ctr"/>
            <a:r>
              <a:rPr lang="pl-PL" dirty="0" smtClean="0">
                <a:latin typeface="Times New Roman" pitchFamily="18" charset="0"/>
                <a:cs typeface="Times New Roman" pitchFamily="18" charset="0"/>
              </a:rPr>
              <a:t>Budzenie poczucia winy</a:t>
            </a:r>
            <a:endParaRPr lang="pl-PL"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TotalTime>
  <Words>892</Words>
  <Application>Microsoft Office PowerPoint</Application>
  <PresentationFormat>Pokaz na ekranie (4:3)</PresentationFormat>
  <Paragraphs>31</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Hol</vt:lpstr>
      <vt:lpstr>Slajd 1</vt:lpstr>
      <vt:lpstr>Slajd 2</vt:lpstr>
      <vt:lpstr>Slajd 3</vt:lpstr>
      <vt:lpstr>Slajd 4</vt:lpstr>
      <vt:lpstr>Zabójcy motywacji</vt:lpstr>
      <vt:lpstr>Nagrody</vt:lpstr>
      <vt:lpstr>Kary</vt:lpstr>
      <vt:lpstr>Groźby i szantaż</vt:lpstr>
      <vt:lpstr>Budzenie poczucia winy</vt:lpstr>
      <vt:lpstr>Brak sensu i celu</vt:lpstr>
      <vt:lpstr>Postępowanie nie fair wobec dziecka</vt:lpstr>
      <vt:lpstr>Presja</vt:lpstr>
      <vt:lpstr>Niszczenie poczucia własnej wartości</vt:lpstr>
      <vt:lpstr>Wyręczanie i pobłażanie</vt:lpstr>
      <vt:lpstr>Brak zrozumienia i empatii</vt:lpstr>
      <vt:lpstr>Wniosek końcowy: </vt:lpstr>
      <vt:lpstr>Slajd 17</vt:lpstr>
      <vt:lpstr>Dziękuję za uwagę Agnieszka Budzyńska- pedagog szkolny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zorganizować dzieciom warunki do nauki w domu.</dc:title>
  <dc:creator>Windows User</dc:creator>
  <cp:lastModifiedBy>Klaudia Troć</cp:lastModifiedBy>
  <cp:revision>7</cp:revision>
  <dcterms:created xsi:type="dcterms:W3CDTF">2020-03-22T10:31:03Z</dcterms:created>
  <dcterms:modified xsi:type="dcterms:W3CDTF">2020-03-23T12:52:44Z</dcterms:modified>
</cp:coreProperties>
</file>